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64" r:id="rId3"/>
    <p:sldId id="258" r:id="rId4"/>
    <p:sldId id="265" r:id="rId5"/>
    <p:sldId id="260" r:id="rId6"/>
    <p:sldId id="257" r:id="rId7"/>
    <p:sldId id="266" r:id="rId8"/>
    <p:sldId id="268" r:id="rId9"/>
    <p:sldId id="269" r:id="rId10"/>
    <p:sldId id="261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11BCD-99A7-4671-8433-CCB7E74AA8DE}" type="datetimeFigureOut">
              <a:rPr lang="de-CH" smtClean="0"/>
              <a:pPr/>
              <a:t>14.02.2017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83363-98B5-4565-949E-24640D7EF4F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83363-98B5-4565-949E-24640D7EF4FE}" type="slidenum">
              <a:rPr lang="de-CH" smtClean="0"/>
              <a:pPr/>
              <a:t>3</a:t>
            </a:fld>
            <a:endParaRPr lang="de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dirty="0" err="1" smtClean="0"/>
              <a:t>Enabler</a:t>
            </a:r>
            <a:endParaRPr lang="de-CH" dirty="0" smtClean="0"/>
          </a:p>
          <a:p>
            <a:r>
              <a:rPr lang="de-CH" dirty="0" err="1" smtClean="0"/>
              <a:t>Reg+Int</a:t>
            </a:r>
            <a:r>
              <a:rPr lang="de-CH" dirty="0" smtClean="0"/>
              <a:t>. </a:t>
            </a:r>
            <a:r>
              <a:rPr lang="de-CH" dirty="0" err="1" smtClean="0"/>
              <a:t>Org</a:t>
            </a:r>
            <a:r>
              <a:rPr lang="de-CH" dirty="0" smtClean="0"/>
              <a:t>: Geheimhaltung birgt Risiken, aber der Sektor selber soll Sorgfaltsprüfungen machen und Kunden kennen</a:t>
            </a:r>
          </a:p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83363-98B5-4565-949E-24640D7EF4FE}" type="slidenum">
              <a:rPr lang="de-CH" smtClean="0"/>
              <a:pPr/>
              <a:t>5</a:t>
            </a:fld>
            <a:endParaRPr lang="de-CH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7879B-092C-4E4F-BA0B-D946E9D47C9E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E0BEB-D537-425D-AF2F-F2A94ABB5649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FBEF-0C72-4030-A277-B4C0611E4A24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A9192-A2C7-4325-9E85-EE6680DDBD8F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00C6-5636-4026-9E12-32AFF721D936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47888-1C01-4FD6-B14C-FD0E3B2F4F74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4CB7-6705-42B9-8029-03937209FCF5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1772-8708-4E11-B95C-20990369896B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78366-8A71-4EF7-908C-EE45501E433F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2AE8-469A-4928-8323-64F8CF86012C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3EED-E236-4682-923E-AFE4B1D3D52F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87783-EAAB-4250-8864-708EF2B5DB0F}" type="datetime1">
              <a:rPr lang="de-DE" smtClean="0"/>
              <a:t>14.02.2017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sz="4800" b="1" dirty="0" err="1" smtClean="0"/>
              <a:t>Beneficial</a:t>
            </a:r>
            <a:r>
              <a:rPr lang="de-CH" sz="4800" b="1" dirty="0" smtClean="0"/>
              <a:t> Ownership (BO)</a:t>
            </a:r>
            <a:endParaRPr lang="de-CH" sz="4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b="1" dirty="0" smtClean="0">
                <a:solidFill>
                  <a:schemeClr val="tx1"/>
                </a:solidFill>
              </a:rPr>
              <a:t>Wer kontrolliert welche Unternehmen</a:t>
            </a:r>
            <a:r>
              <a:rPr lang="de-CH" sz="2800" b="1" dirty="0" smtClean="0">
                <a:solidFill>
                  <a:schemeClr val="tx1"/>
                </a:solidFill>
              </a:rPr>
              <a:t>?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3608" y="908721"/>
            <a:ext cx="7414592" cy="1224135"/>
          </a:xfrm>
        </p:spPr>
        <p:txBody>
          <a:bodyPr/>
          <a:lstStyle/>
          <a:p>
            <a:r>
              <a:rPr lang="en-GB" b="1" dirty="0" smtClean="0"/>
              <a:t>Schweiz</a:t>
            </a:r>
            <a:endParaRPr lang="en-GB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87624" y="2708920"/>
            <a:ext cx="6584776" cy="292988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Handelsregister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err="1" smtClean="0">
                <a:solidFill>
                  <a:schemeClr val="tx1"/>
                </a:solidFill>
              </a:rPr>
              <a:t>unzureichend</a:t>
            </a:r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Börsennotifikationspflicht</a:t>
            </a:r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Keine</a:t>
            </a:r>
            <a:r>
              <a:rPr lang="en-GB" b="1" dirty="0" smtClean="0">
                <a:solidFill>
                  <a:schemeClr val="tx1"/>
                </a:solidFill>
              </a:rPr>
              <a:t> Trusts?</a:t>
            </a: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Stiftungen</a:t>
            </a:r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PanamaPapers</a:t>
            </a:r>
            <a:r>
              <a:rPr lang="en-GB" b="1" dirty="0" smtClean="0">
                <a:solidFill>
                  <a:schemeClr val="tx1"/>
                </a:solidFill>
              </a:rPr>
              <a:t>: </a:t>
            </a:r>
            <a:r>
              <a:rPr lang="en-GB" b="1" dirty="0" err="1" smtClean="0">
                <a:solidFill>
                  <a:schemeClr val="tx1"/>
                </a:solidFill>
              </a:rPr>
              <a:t>Rolle</a:t>
            </a:r>
            <a:r>
              <a:rPr lang="en-GB" b="1" dirty="0" smtClean="0">
                <a:solidFill>
                  <a:schemeClr val="tx1"/>
                </a:solidFill>
              </a:rPr>
              <a:t> von Banken, Advokaten und </a:t>
            </a:r>
            <a:r>
              <a:rPr lang="en-GB" b="1" dirty="0" err="1" smtClean="0">
                <a:solidFill>
                  <a:schemeClr val="tx1"/>
                </a:solidFill>
              </a:rPr>
              <a:t>Vermögensverwaltern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6864" cy="4176463"/>
          </a:xfrm>
        </p:spPr>
        <p:txBody>
          <a:bodyPr>
            <a:normAutofit fontScale="90000"/>
          </a:bodyPr>
          <a:lstStyle/>
          <a:p>
            <a:pPr algn="l"/>
            <a:r>
              <a:rPr lang="de-CH" b="1" dirty="0" smtClean="0"/>
              <a:t>Identität verstecken mit komplexen Unternehmensstrukturen, anonymen Scheingesellschaften und verschwiegenen Jurisdiktionen:</a:t>
            </a:r>
            <a:br>
              <a:rPr lang="de-CH" b="1" dirty="0" smtClean="0"/>
            </a:br>
            <a:r>
              <a:rPr lang="de-CH" b="1" dirty="0" smtClean="0"/>
              <a:t>Ermöglicht Korruption, Kriminalität, Steuerhinterziehung</a:t>
            </a:r>
            <a:br>
              <a:rPr lang="de-CH" b="1" dirty="0" smtClean="0"/>
            </a:br>
            <a:endParaRPr lang="de-CH" b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908721"/>
            <a:ext cx="7630616" cy="1224136"/>
          </a:xfrm>
        </p:spPr>
        <p:txBody>
          <a:bodyPr/>
          <a:lstStyle/>
          <a:p>
            <a:r>
              <a:rPr lang="en-GB" b="1" dirty="0" smtClean="0"/>
              <a:t>Öffentliches Register</a:t>
            </a:r>
            <a:endParaRPr lang="en-GB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2348880"/>
            <a:ext cx="6728792" cy="2808312"/>
          </a:xfrm>
        </p:spPr>
        <p:txBody>
          <a:bodyPr>
            <a:normAutofit/>
          </a:bodyPr>
          <a:lstStyle/>
          <a:p>
            <a:pPr algn="l"/>
            <a:r>
              <a:rPr lang="de-CH" sz="2400" b="1" dirty="0" smtClean="0">
                <a:solidFill>
                  <a:schemeClr val="tx1"/>
                </a:solidFill>
              </a:rPr>
              <a:t>Öffentlicher</a:t>
            </a:r>
            <a:r>
              <a:rPr lang="en-GB" sz="2400" b="1" dirty="0" smtClean="0">
                <a:solidFill>
                  <a:schemeClr val="tx1"/>
                </a:solidFill>
              </a:rPr>
              <a:t> </a:t>
            </a:r>
            <a:r>
              <a:rPr lang="de-CH" sz="2400" b="1" dirty="0" smtClean="0">
                <a:solidFill>
                  <a:schemeClr val="tx1"/>
                </a:solidFill>
              </a:rPr>
              <a:t>Zugang</a:t>
            </a:r>
            <a:r>
              <a:rPr lang="en-GB" sz="2400" b="1" dirty="0" smtClean="0">
                <a:solidFill>
                  <a:schemeClr val="tx1"/>
                </a:solidFill>
              </a:rPr>
              <a:t> zu einem (globalen) Register über die wirtschaftlich Berechtigten von Unternehmen jeglicher juristischer Form als Voraussetzung zur Bekämpfung von Steuerhinterziehung und Geldwäscherei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endParaRPr lang="en-GB" sz="2400" b="1" dirty="0" smtClean="0">
              <a:solidFill>
                <a:schemeClr val="tx1"/>
              </a:solidFill>
            </a:endParaRPr>
          </a:p>
          <a:p>
            <a:pPr algn="l"/>
            <a:r>
              <a:rPr lang="en-GB" sz="2400" b="1" dirty="0" smtClean="0">
                <a:solidFill>
                  <a:schemeClr val="tx1"/>
                </a:solidFill>
              </a:rPr>
              <a:t>Geheimhaltung ermöglicht Missbräuche</a:t>
            </a: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980729"/>
            <a:ext cx="7702624" cy="2016223"/>
          </a:xfrm>
        </p:spPr>
        <p:txBody>
          <a:bodyPr/>
          <a:lstStyle/>
          <a:p>
            <a:r>
              <a:rPr lang="de-CH" b="1" dirty="0" smtClean="0"/>
              <a:t>Identifizieren der letztlich wirtschaftlich Berechtigten</a:t>
            </a:r>
            <a:endParaRPr lang="de-CH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3140968"/>
            <a:ext cx="6728792" cy="2497832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de-CH" b="1" dirty="0" smtClean="0">
                <a:solidFill>
                  <a:schemeClr val="tx1"/>
                </a:solidFill>
              </a:rPr>
              <a:t>OECD-FATF Standard</a:t>
            </a:r>
          </a:p>
          <a:p>
            <a:pPr algn="l"/>
            <a:r>
              <a:rPr lang="de-CH" b="1" dirty="0" smtClean="0">
                <a:solidFill>
                  <a:schemeClr val="tx1"/>
                </a:solidFill>
              </a:rPr>
              <a:t>EU: Anti-Money </a:t>
            </a:r>
            <a:r>
              <a:rPr lang="de-CH" b="1" dirty="0" err="1" smtClean="0">
                <a:solidFill>
                  <a:schemeClr val="tx1"/>
                </a:solidFill>
              </a:rPr>
              <a:t>Laundering</a:t>
            </a:r>
            <a:r>
              <a:rPr lang="de-CH" b="1" dirty="0" smtClean="0">
                <a:solidFill>
                  <a:schemeClr val="tx1"/>
                </a:solidFill>
              </a:rPr>
              <a:t> </a:t>
            </a:r>
            <a:r>
              <a:rPr lang="de-CH" b="1" dirty="0" err="1" smtClean="0">
                <a:solidFill>
                  <a:schemeClr val="tx1"/>
                </a:solidFill>
              </a:rPr>
              <a:t>Directive</a:t>
            </a:r>
            <a:endParaRPr lang="de-CH" b="1" dirty="0" smtClean="0">
              <a:solidFill>
                <a:schemeClr val="tx1"/>
              </a:solidFill>
            </a:endParaRPr>
          </a:p>
          <a:p>
            <a:pPr algn="l"/>
            <a:r>
              <a:rPr lang="de-CH" b="1" dirty="0" smtClean="0">
                <a:solidFill>
                  <a:schemeClr val="tx1"/>
                </a:solidFill>
              </a:rPr>
              <a:t>Verschiedene Länder: UK, </a:t>
            </a:r>
            <a:r>
              <a:rPr lang="de-CH" b="1" dirty="0" err="1" smtClean="0">
                <a:solidFill>
                  <a:schemeClr val="tx1"/>
                </a:solidFill>
              </a:rPr>
              <a:t>Dä</a:t>
            </a:r>
            <a:r>
              <a:rPr lang="de-CH" b="1" dirty="0" smtClean="0">
                <a:solidFill>
                  <a:schemeClr val="tx1"/>
                </a:solidFill>
              </a:rPr>
              <a:t>, </a:t>
            </a:r>
            <a:r>
              <a:rPr lang="de-CH" b="1" dirty="0" err="1" smtClean="0">
                <a:solidFill>
                  <a:schemeClr val="tx1"/>
                </a:solidFill>
              </a:rPr>
              <a:t>No</a:t>
            </a:r>
            <a:r>
              <a:rPr lang="de-CH" b="1" dirty="0" smtClean="0">
                <a:solidFill>
                  <a:schemeClr val="tx1"/>
                </a:solidFill>
              </a:rPr>
              <a:t>, F, SA, </a:t>
            </a:r>
            <a:r>
              <a:rPr lang="de-CH" b="1" dirty="0" err="1" smtClean="0">
                <a:solidFill>
                  <a:schemeClr val="tx1"/>
                </a:solidFill>
              </a:rPr>
              <a:t>Nig</a:t>
            </a:r>
            <a:endParaRPr lang="de-CH" b="1" dirty="0" smtClean="0">
              <a:solidFill>
                <a:schemeClr val="tx1"/>
              </a:solidFill>
            </a:endParaRPr>
          </a:p>
          <a:p>
            <a:pPr algn="l"/>
            <a:r>
              <a:rPr lang="de-CH" b="1" dirty="0" smtClean="0">
                <a:solidFill>
                  <a:schemeClr val="tx1"/>
                </a:solidFill>
              </a:rPr>
              <a:t>Schweiz: Sorgfaltspflicht</a:t>
            </a:r>
          </a:p>
          <a:p>
            <a:pPr algn="l"/>
            <a:r>
              <a:rPr lang="de-CH" b="1" dirty="0" err="1" smtClean="0">
                <a:solidFill>
                  <a:schemeClr val="tx1"/>
                </a:solidFill>
              </a:rPr>
              <a:t>Extractive</a:t>
            </a:r>
            <a:r>
              <a:rPr lang="de-CH" b="1" dirty="0" smtClean="0">
                <a:solidFill>
                  <a:schemeClr val="tx1"/>
                </a:solidFill>
              </a:rPr>
              <a:t> </a:t>
            </a:r>
            <a:r>
              <a:rPr lang="de-CH" b="1" dirty="0" err="1" smtClean="0">
                <a:solidFill>
                  <a:schemeClr val="tx1"/>
                </a:solidFill>
              </a:rPr>
              <a:t>Industry</a:t>
            </a:r>
            <a:r>
              <a:rPr lang="de-CH" b="1" dirty="0" smtClean="0">
                <a:solidFill>
                  <a:schemeClr val="tx1"/>
                </a:solidFill>
              </a:rPr>
              <a:t> Transparency Initiative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1584175"/>
          </a:xfrm>
        </p:spPr>
        <p:txBody>
          <a:bodyPr/>
          <a:lstStyle/>
          <a:p>
            <a:r>
              <a:rPr lang="en-GB" b="1" dirty="0" smtClean="0"/>
              <a:t>Widerstand</a:t>
            </a:r>
            <a:endParaRPr lang="en-GB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59632" y="2492896"/>
            <a:ext cx="6512768" cy="31459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400" b="1" dirty="0" smtClean="0">
                <a:solidFill>
                  <a:schemeClr val="tx1"/>
                </a:solidFill>
              </a:rPr>
              <a:t>Advokaten, Banken, Vermögensverwalter, Dienstleister für Unternehmen, Steuerberater, Buchprüfer, Buchhalter</a:t>
            </a:r>
            <a:br>
              <a:rPr lang="en-GB" sz="2400" b="1" dirty="0" smtClean="0">
                <a:solidFill>
                  <a:schemeClr val="tx1"/>
                </a:solidFill>
              </a:rPr>
            </a:br>
            <a:r>
              <a:rPr lang="en-GB" sz="2400" b="1" dirty="0" smtClean="0">
                <a:solidFill>
                  <a:schemeClr val="tx1"/>
                </a:solidFill>
              </a:rPr>
              <a:t>Kurz: die Steuerfluchtindustrie</a:t>
            </a:r>
          </a:p>
          <a:p>
            <a:pPr algn="l">
              <a:buFont typeface="Arial" pitchFamily="34" charset="0"/>
              <a:buChar char="•"/>
            </a:pPr>
            <a:r>
              <a:rPr lang="en-GB" sz="2400" b="1" dirty="0" err="1" smtClean="0">
                <a:solidFill>
                  <a:schemeClr val="tx1"/>
                </a:solidFill>
              </a:rPr>
              <a:t>Mittelpositionen</a:t>
            </a:r>
            <a:r>
              <a:rPr lang="en-GB" sz="2400" b="1" dirty="0" smtClean="0">
                <a:solidFill>
                  <a:schemeClr val="tx1"/>
                </a:solidFill>
              </a:rPr>
              <a:t>: OECD, EU, </a:t>
            </a:r>
            <a:r>
              <a:rPr lang="en-GB" sz="2400" b="1" dirty="0" err="1" smtClean="0">
                <a:solidFill>
                  <a:schemeClr val="tx1"/>
                </a:solidFill>
              </a:rPr>
              <a:t>Regierungen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sz="2400" b="1" dirty="0" err="1" smtClean="0">
                <a:solidFill>
                  <a:schemeClr val="tx1"/>
                </a:solidFill>
              </a:rPr>
              <a:t>Treiber</a:t>
            </a:r>
            <a:r>
              <a:rPr lang="en-GB" sz="2400" b="1" dirty="0" smtClean="0">
                <a:solidFill>
                  <a:schemeClr val="tx1"/>
                </a:solidFill>
              </a:rPr>
              <a:t>: </a:t>
            </a:r>
            <a:r>
              <a:rPr lang="en-GB" sz="2400" b="1" dirty="0" err="1" smtClean="0">
                <a:solidFill>
                  <a:schemeClr val="tx1"/>
                </a:solidFill>
              </a:rPr>
              <a:t>Zivilgesellschaft</a:t>
            </a:r>
            <a:r>
              <a:rPr lang="en-GB" sz="2400" b="1" dirty="0" smtClean="0">
                <a:solidFill>
                  <a:schemeClr val="tx1"/>
                </a:solidFill>
              </a:rPr>
              <a:t>, </a:t>
            </a:r>
            <a:r>
              <a:rPr lang="en-GB" sz="2400" b="1" dirty="0" err="1" smtClean="0">
                <a:solidFill>
                  <a:schemeClr val="tx1"/>
                </a:solidFill>
              </a:rPr>
              <a:t>Medien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908721"/>
            <a:ext cx="7846640" cy="2016223"/>
          </a:xfrm>
        </p:spPr>
        <p:txBody>
          <a:bodyPr/>
          <a:lstStyle/>
          <a:p>
            <a:r>
              <a:rPr lang="en-GB" b="1" dirty="0" smtClean="0"/>
              <a:t>EU: 4. Anti-Money Laundering Directive (Entwurf)</a:t>
            </a:r>
            <a:endParaRPr lang="en-GB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272808" cy="2785864"/>
          </a:xfrm>
        </p:spPr>
        <p:txBody>
          <a:bodyPr>
            <a:normAutofit/>
          </a:bodyPr>
          <a:lstStyle/>
          <a:p>
            <a:pPr algn="l"/>
            <a:r>
              <a:rPr lang="en-GB" sz="2800" b="1" dirty="0" err="1" smtClean="0">
                <a:solidFill>
                  <a:schemeClr val="tx1"/>
                </a:solidFill>
              </a:rPr>
              <a:t>Nur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wer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mehr</a:t>
            </a:r>
            <a:r>
              <a:rPr lang="en-GB" sz="2800" b="1" dirty="0" smtClean="0">
                <a:solidFill>
                  <a:schemeClr val="tx1"/>
                </a:solidFill>
              </a:rPr>
              <a:t> als 25 % </a:t>
            </a:r>
            <a:r>
              <a:rPr lang="en-GB" sz="2800" b="1" dirty="0" err="1" smtClean="0">
                <a:solidFill>
                  <a:schemeClr val="tx1"/>
                </a:solidFill>
              </a:rPr>
              <a:t>Anteil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besitzt</a:t>
            </a:r>
            <a:r>
              <a:rPr lang="en-GB" sz="2800" b="1" dirty="0" smtClean="0">
                <a:solidFill>
                  <a:schemeClr val="tx1"/>
                </a:solidFill>
              </a:rPr>
              <a:t> muss </a:t>
            </a:r>
            <a:r>
              <a:rPr lang="en-GB" sz="2800" b="1" dirty="0" err="1" smtClean="0">
                <a:solidFill>
                  <a:schemeClr val="tx1"/>
                </a:solidFill>
              </a:rPr>
              <a:t>Registerantrag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vornehmen</a:t>
            </a:r>
            <a:endParaRPr lang="en-GB" sz="2800" b="1" dirty="0" smtClean="0">
              <a:solidFill>
                <a:schemeClr val="tx1"/>
              </a:solidFill>
            </a:endParaRPr>
          </a:p>
          <a:p>
            <a:pPr lvl="1" algn="l"/>
            <a:r>
              <a:rPr lang="en-GB" b="1" dirty="0" err="1" smtClean="0">
                <a:solidFill>
                  <a:schemeClr val="tx1"/>
                </a:solidFill>
              </a:rPr>
              <a:t>Hauptforderungen</a:t>
            </a:r>
            <a:r>
              <a:rPr lang="en-GB" b="1" dirty="0" smtClean="0">
                <a:solidFill>
                  <a:schemeClr val="tx1"/>
                </a:solidFill>
              </a:rPr>
              <a:t>:</a:t>
            </a:r>
          </a:p>
          <a:p>
            <a:pPr lvl="1" algn="l"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tx1"/>
                </a:solidFill>
              </a:rPr>
              <a:t>10-%-</a:t>
            </a:r>
            <a:r>
              <a:rPr lang="en-GB" sz="2200" b="1" dirty="0" err="1" smtClean="0">
                <a:solidFill>
                  <a:schemeClr val="tx1"/>
                </a:solidFill>
              </a:rPr>
              <a:t>Schwelle</a:t>
            </a:r>
            <a:endParaRPr lang="en-GB" sz="2200" b="1" dirty="0" smtClean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GB" sz="2200" b="1" dirty="0" smtClean="0">
                <a:solidFill>
                  <a:schemeClr val="tx1"/>
                </a:solidFill>
              </a:rPr>
              <a:t>“Nominee Directors”: als Manager und </a:t>
            </a:r>
            <a:r>
              <a:rPr lang="en-GB" sz="2200" b="1" dirty="0" err="1" smtClean="0">
                <a:solidFill>
                  <a:schemeClr val="tx1"/>
                </a:solidFill>
              </a:rPr>
              <a:t>nicht</a:t>
            </a:r>
            <a:r>
              <a:rPr lang="en-GB" sz="2200" b="1" dirty="0" smtClean="0">
                <a:solidFill>
                  <a:schemeClr val="tx1"/>
                </a:solidFill>
              </a:rPr>
              <a:t> als Beneficial Owner </a:t>
            </a:r>
            <a:r>
              <a:rPr lang="en-GB" sz="2200" b="1" dirty="0" err="1" smtClean="0">
                <a:solidFill>
                  <a:schemeClr val="tx1"/>
                </a:solidFill>
              </a:rPr>
              <a:t>kennzeichnen</a:t>
            </a:r>
            <a:endParaRPr lang="en-GB" sz="2200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5"/>
            <a:ext cx="7774632" cy="1656183"/>
          </a:xfrm>
        </p:spPr>
        <p:txBody>
          <a:bodyPr/>
          <a:lstStyle/>
          <a:p>
            <a:r>
              <a:rPr lang="de-CH" b="1" dirty="0" smtClean="0"/>
              <a:t>Zugangsberechtigung</a:t>
            </a:r>
            <a:endParaRPr lang="de-CH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2852936"/>
            <a:ext cx="7200800" cy="2880320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Zugang nur für Behörden?</a:t>
            </a:r>
          </a:p>
          <a:p>
            <a:pPr algn="l">
              <a:buFont typeface="Wingdings" pitchFamily="2" charset="2"/>
              <a:buChar char="Ø"/>
            </a:pPr>
            <a:r>
              <a:rPr lang="de-CH" b="1" dirty="0" err="1" smtClean="0">
                <a:solidFill>
                  <a:schemeClr val="tx1"/>
                </a:solidFill>
              </a:rPr>
              <a:t>Kompriomiss</a:t>
            </a:r>
            <a:r>
              <a:rPr lang="de-CH" b="1" dirty="0" smtClean="0">
                <a:solidFill>
                  <a:schemeClr val="tx1"/>
                </a:solidFill>
              </a:rPr>
              <a:t>: wer ein legitimes Interesse nachweisen kann?</a:t>
            </a:r>
          </a:p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Voll öffentliches Register?</a:t>
            </a:r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846640" cy="1728191"/>
          </a:xfrm>
        </p:spPr>
        <p:txBody>
          <a:bodyPr>
            <a:normAutofit/>
          </a:bodyPr>
          <a:lstStyle/>
          <a:p>
            <a:r>
              <a:rPr lang="de-CH" sz="4800" b="1" dirty="0" smtClean="0"/>
              <a:t>Trusts und Stiftungen</a:t>
            </a:r>
            <a:endParaRPr lang="de-CH" sz="4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43608" y="2492896"/>
            <a:ext cx="6728792" cy="3145904"/>
          </a:xfrm>
        </p:spPr>
        <p:txBody>
          <a:bodyPr>
            <a:normAutofit fontScale="925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EU-Kommission: nur für kommerzielle Trusts öffentliches Register</a:t>
            </a:r>
          </a:p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Nichtkommerzielle Trusts: Zugang nur für Steuerbehörden und wer legitimes Interesse hat.</a:t>
            </a:r>
          </a:p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Zivilgesellschaft: völlig öffentliches Register</a:t>
            </a:r>
          </a:p>
          <a:p>
            <a:pPr algn="l"/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02624" cy="1368151"/>
          </a:xfrm>
        </p:spPr>
        <p:txBody>
          <a:bodyPr/>
          <a:lstStyle/>
          <a:p>
            <a:r>
              <a:rPr lang="de-CH" b="1" dirty="0" smtClean="0"/>
              <a:t>Beteiligungsschwellen (EU)</a:t>
            </a:r>
            <a:endParaRPr lang="de-CH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2492896"/>
            <a:ext cx="6800800" cy="3384376"/>
          </a:xfrm>
        </p:spPr>
        <p:txBody>
          <a:bodyPr/>
          <a:lstStyle/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Registrierung nur wenn Beteiligung 25% Anteil übersteigt?</a:t>
            </a:r>
          </a:p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Oder 10%?</a:t>
            </a:r>
          </a:p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Was bei Absprachen mehrere Personen?</a:t>
            </a:r>
          </a:p>
          <a:p>
            <a:pPr algn="l">
              <a:buFont typeface="Wingdings" pitchFamily="2" charset="2"/>
              <a:buChar char="Ø"/>
            </a:pPr>
            <a:r>
              <a:rPr lang="de-CH" b="1" dirty="0" smtClean="0">
                <a:solidFill>
                  <a:schemeClr val="tx1"/>
                </a:solidFill>
              </a:rPr>
              <a:t>Scheindirektoren und Manager?</a:t>
            </a:r>
          </a:p>
          <a:p>
            <a:pPr algn="l"/>
            <a:endParaRPr lang="de-CH" b="1" dirty="0" smtClean="0">
              <a:solidFill>
                <a:schemeClr val="tx1"/>
              </a:solidFill>
            </a:endParaRPr>
          </a:p>
          <a:p>
            <a:pPr algn="l"/>
            <a:endParaRPr lang="de-CH" b="1" dirty="0" smtClean="0">
              <a:solidFill>
                <a:schemeClr val="tx1"/>
              </a:solidFill>
            </a:endParaRPr>
          </a:p>
          <a:p>
            <a:pPr algn="l"/>
            <a:endParaRPr lang="de-CH" b="1" dirty="0">
              <a:solidFill>
                <a:schemeClr val="tx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Reclaim Democracy/2.2.2017/Steueroasen/  bruno.gurtner@bluewin.ch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298</Words>
  <Application>Microsoft Office PowerPoint</Application>
  <PresentationFormat>Bildschirmpräsentation (4:3)</PresentationFormat>
  <Paragraphs>65</Paragraphs>
  <Slides>10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Larissa-Design</vt:lpstr>
      <vt:lpstr>Beneficial Ownership (BO)</vt:lpstr>
      <vt:lpstr>Identität verstecken mit komplexen Unternehmensstrukturen, anonymen Scheingesellschaften und verschwiegenen Jurisdiktionen: Ermöglicht Korruption, Kriminalität, Steuerhinterziehung </vt:lpstr>
      <vt:lpstr>Öffentliches Register</vt:lpstr>
      <vt:lpstr>Identifizieren der letztlich wirtschaftlich Berechtigten</vt:lpstr>
      <vt:lpstr>Widerstand</vt:lpstr>
      <vt:lpstr>EU: 4. Anti-Money Laundering Directive (Entwurf)</vt:lpstr>
      <vt:lpstr>Zugangsberechtigung</vt:lpstr>
      <vt:lpstr>Trusts und Stiftungen</vt:lpstr>
      <vt:lpstr>Beteiligungsschwellen (EU)</vt:lpstr>
      <vt:lpstr>Schweiz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Beneficial Ownership</dc:title>
  <dc:creator>Bruno Gurtner</dc:creator>
  <cp:lastModifiedBy>Gurtner</cp:lastModifiedBy>
  <cp:revision>11</cp:revision>
  <dcterms:created xsi:type="dcterms:W3CDTF">2016-11-10T13:50:48Z</dcterms:created>
  <dcterms:modified xsi:type="dcterms:W3CDTF">2017-02-14T13:29:18Z</dcterms:modified>
</cp:coreProperties>
</file>