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2"/>
  </p:notesMasterIdLst>
  <p:handoutMasterIdLst>
    <p:handoutMasterId r:id="rId23"/>
  </p:handoutMasterIdLst>
  <p:sldIdLst>
    <p:sldId id="319" r:id="rId3"/>
    <p:sldId id="378" r:id="rId4"/>
    <p:sldId id="377" r:id="rId5"/>
    <p:sldId id="369" r:id="rId6"/>
    <p:sldId id="379" r:id="rId7"/>
    <p:sldId id="380" r:id="rId8"/>
    <p:sldId id="347" r:id="rId9"/>
    <p:sldId id="359" r:id="rId10"/>
    <p:sldId id="360" r:id="rId11"/>
    <p:sldId id="356" r:id="rId12"/>
    <p:sldId id="357" r:id="rId13"/>
    <p:sldId id="372" r:id="rId14"/>
    <p:sldId id="373" r:id="rId15"/>
    <p:sldId id="361" r:id="rId16"/>
    <p:sldId id="362" r:id="rId17"/>
    <p:sldId id="364" r:id="rId18"/>
    <p:sldId id="381" r:id="rId19"/>
    <p:sldId id="382" r:id="rId20"/>
    <p:sldId id="365" r:id="rId21"/>
  </p:sldIdLst>
  <p:sldSz cx="12188825" cy="6858000"/>
  <p:notesSz cx="7102475" cy="10233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460" autoAdjust="0"/>
  </p:normalViewPr>
  <p:slideViewPr>
    <p:cSldViewPr>
      <p:cViewPr varScale="1">
        <p:scale>
          <a:sx n="130" d="100"/>
          <a:sy n="130" d="100"/>
        </p:scale>
        <p:origin x="-1440" y="-112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1" d="100"/>
          <a:sy n="51" d="100"/>
        </p:scale>
        <p:origin x="2928" y="7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leichschenkliges Dreieck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784AA43A-3F76-4A13-9CD6-36134EB429E3}" type="datetimeFigureOut">
              <a:rPr lang="de-DE"/>
              <a:t>20.02.17</a:t>
            </a:fld>
            <a:endParaRPr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A850423A-8BCE-448E-A97B-03A88B2B12C1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leichschenkliges Dreieck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5F674A4F-2B7A-4ECB-A400-260B2FFC03C1}" type="datetimeFigureOut">
              <a:rPr lang="de-DE"/>
              <a:t>20.02.17</a:t>
            </a:fld>
            <a:endParaRPr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/>
              <a:t>Textmasterformat bearbeiten</a:t>
            </a:r>
          </a:p>
          <a:p>
            <a:pPr lvl="1"/>
            <a:r>
              <a:rPr/>
              <a:t>Zweite Ebene</a:t>
            </a:r>
          </a:p>
          <a:p>
            <a:pPr lvl="2"/>
            <a:r>
              <a:rPr/>
              <a:t>Dritte Ebene</a:t>
            </a:r>
          </a:p>
          <a:p>
            <a:pPr lvl="3"/>
            <a:r>
              <a:rPr/>
              <a:t>Vierte Ebene</a:t>
            </a:r>
          </a:p>
          <a:p>
            <a:pPr lvl="4"/>
            <a:r>
              <a:rPr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01F2A70B-78F2-4DCF-B53B-C990D2FAFB8A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ihand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58" name="Freihand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59" name="Freihand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0" name="Freihand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1" name="Freihand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2" name="Freihand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3" name="Freihand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4" name="Freihand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5" name="Freihand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6" name="Freihand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7" name="Freihand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8" name="Freihand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9" name="Freihand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0" name="Freihand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1" name="Freihand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2" name="Freihand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3" name="Freihand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4" name="Freihand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5" name="Freihand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6" name="Freihand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7" name="Freihand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8" name="Freihand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9" name="Freihand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0" name="Freihand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1" name="Freihand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2" name="Freihand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3" name="Freihand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4" name="Freihand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5" name="Freihand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6" name="Freihand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7" name="Freihand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8" name="Freihand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9" name="Freihand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0" name="Freihand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1" name="Freihand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2" name="Freihand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3" name="Freihand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4" name="Freihand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5" name="Freihand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6" name="Freihand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7" name="Freihand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8" name="Freihand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9" name="Freihand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0" name="Freihand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1" name="Freihand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2" name="Freihand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3" name="Freihand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4" name="Freihand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5" name="Freihand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6" name="Freihand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7" name="Freihand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8" name="Freihand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9" name="Freihand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0" name="Freihand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1" name="Freihand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2" name="Freihand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3" name="Freihand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4" name="Freihand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5" name="Freihand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6" name="Freihand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7" name="Freihand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8" name="Freihand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9" name="Freihand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0" name="Freihand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1" name="Freihand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2" name="Freihand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3" name="Freihand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4" name="Freihand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5" name="Freihand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6" name="Freihand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7" name="Freihand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8" name="Freihand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9" name="Freihand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0" name="Freihand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1" name="Freihand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2" name="Freihand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3" name="Freihand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4" name="Freihand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5" name="Freihand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6" name="Freihand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7" name="Freihand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8" name="Freihand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9" name="Freihand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0" name="Freihand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1" name="Freihand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2" name="Freihand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3" name="Freihand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4" name="Freihand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5" name="Freihand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6" name="Freihand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7" name="Freihand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8" name="Freihand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9" name="Freihand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0" name="Freihand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1" name="Freihand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2" name="Freihand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3" name="Freihand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4" name="Freihand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5" name="Freihand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6" name="Freihand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7" name="Freihand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8" name="Freihand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9" name="Freihand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0" name="Freihand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1" name="Freihand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2" name="Freihand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3" name="Freihand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4" name="Freihand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5" name="Freihand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6" name="Freihand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7" name="Freihand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8" name="Freihand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9" name="Freihand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0" name="Freihand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1" name="Freihand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2" name="Freihand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3" name="Freihand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4" name="Freihand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5" name="Freihand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6" name="Freihand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7" name="Freihand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8" name="Freihand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9" name="Freihand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ihand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9" name="Freihand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0" name="Freihand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1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2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3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4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5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4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5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6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7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8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9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0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1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2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3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4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5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6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7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8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9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0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1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2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3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4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5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6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7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8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9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0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1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2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3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4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5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6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7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8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9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0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1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2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3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4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5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6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7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8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9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0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1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2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3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4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5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6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7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8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9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80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81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de-DE" noProof="0" smtClean="0"/>
              <a:t>20.02.17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9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0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1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2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3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4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5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4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5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6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7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8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9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0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1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2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3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4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5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6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7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8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39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0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1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2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3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4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5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6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7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8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49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0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1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2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3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4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5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6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7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8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59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0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1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2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3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4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5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6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7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8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69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0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1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2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3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4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5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6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7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8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79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80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81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</p:grp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de-DE" noProof="0" smtClean="0"/>
              <a:t>20.02.17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9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0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1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2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3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4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5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6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7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8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9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0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1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2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3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4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5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6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7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8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9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0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1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2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3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4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5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6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7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8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9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0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1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2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3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4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5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6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7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8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9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0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1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2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3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4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5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6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7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8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9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0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1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2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3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4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5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6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7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8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9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0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1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2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3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4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5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6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7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8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9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40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41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de-DE" noProof="0" smtClean="0"/>
              <a:t>20.02.17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Agro</a:t>
            </a:r>
            <a:r>
              <a:rPr lang="de-DE" dirty="0"/>
              <a:t> statt Business 25 April 2015 Syngenta und die neoliberale Akkumulation durch Enteignung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ihand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57" name="Freihand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58" name="Freihand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59" name="Freihand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0" name="Freihand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1" name="Freihand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2" name="Freihand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3" name="Freihand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4" name="Freihand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5" name="Freihand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6" name="Freihand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7" name="Freihand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8" name="Freihand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69" name="Freihand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0" name="Freihand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1" name="Freihand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2" name="Freihand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3" name="Freihand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4" name="Freihand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5" name="Freihand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6" name="Freihand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7" name="Freihand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8" name="Freihand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79" name="Freihand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0" name="Freihand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1" name="Freihand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2" name="Freihand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3" name="Freihand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4" name="Freihand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5" name="Freihand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6" name="Freihand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7" name="Freihand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8" name="Freihand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89" name="Freihand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0" name="Freihand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1" name="Freihand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2" name="Freihand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3" name="Freihand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4" name="Freihand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5" name="Freihand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6" name="Freihand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7" name="Freihand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8" name="Freihand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299" name="Freihand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0" name="Freihand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1" name="Freihand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2" name="Freihand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3" name="Freihand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4" name="Freihand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5" name="Freihand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6" name="Freihand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7" name="Freihand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8" name="Freihand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09" name="Freihand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0" name="Freihand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1" name="Freihand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2" name="Freihand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3" name="Freihand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4" name="Freihand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5" name="Freihand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6" name="Freihand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7" name="Freihand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8" name="Freihand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19" name="Freihand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0" name="Freihand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1" name="Freihand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2" name="Freihand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3" name="Freihand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4" name="Freihand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5" name="Freihand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6" name="Freihand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7" name="Freihand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8" name="Freihand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29" name="Freihand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0" name="Freihand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1" name="Freihand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2" name="Freihand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3" name="Freihand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4" name="Freihand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5" name="Freihand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6" name="Freihand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7" name="Freihand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8" name="Freihand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39" name="Freihand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0" name="Freihand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1" name="Freihand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2" name="Freihand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3" name="Freihand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4" name="Freihand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5" name="Freihand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6" name="Freihand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7" name="Freihand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8" name="Freihand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49" name="Freihand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0" name="Freihand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1" name="Freihand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2" name="Freihand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3" name="Freihand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4" name="Freihand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5" name="Freihand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6" name="Freihand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7" name="Freihand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8" name="Freihand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59" name="Freihand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0" name="Freihand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1" name="Freihand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2" name="Freihand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3" name="Freihand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4" name="Freihand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5" name="Freihand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6" name="Freihand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7" name="Freihand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8" name="Freihand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69" name="Freihand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0" name="Freihand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1" name="Freihand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2" name="Freihand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3" name="Freihand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4" name="Freihand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5" name="Freihand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6" name="Freihand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7" name="Freihand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  <p:sp>
          <p:nvSpPr>
            <p:cNvPr id="378" name="Freihand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de-DE" noProof="0" smtClean="0"/>
              <a:t>20.02.17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0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1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2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3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4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5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6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7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8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9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0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1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2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3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4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5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6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7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8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9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0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1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2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3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4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5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6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7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8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9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0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1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2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3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4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5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6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7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8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9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0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1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2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3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4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5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6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7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8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9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0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1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2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3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4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5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6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7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8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9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0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1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2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3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4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5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6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7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8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9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0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1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2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de-DE" noProof="0" smtClean="0"/>
              <a:t>20.02.17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ihand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2" name="Freihand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3" name="Freihand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4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5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6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7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8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9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0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1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2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3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4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5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6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7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8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9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0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1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2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3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4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5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6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7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8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9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0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1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2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3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4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5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6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7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8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9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0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1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2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3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4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5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6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7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8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9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0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1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2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3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4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5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6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7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8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9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0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1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2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3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4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5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6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7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8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9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0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1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2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3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4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de-DE" noProof="0" smtClean="0"/>
              <a:t>20.02.17</a:t>
            </a:fld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ihand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58" name="Freihand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59" name="Freihand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0" name="Freihand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1" name="Freihand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2" name="Freihand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3" name="Freihand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4" name="Freihand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5" name="Freihand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6" name="Freihand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7" name="Freihand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8" name="Freihand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69" name="Freihand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0" name="Freihand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1" name="Freihand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2" name="Freihand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3" name="Freihand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4" name="Freihand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5" name="Freihand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6" name="Freihand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7" name="Freihand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8" name="Freihand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79" name="Freihand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0" name="Freihand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1" name="Freihand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2" name="Freihand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3" name="Freihand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4" name="Freihand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5" name="Freihand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6" name="Freihand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7" name="Freihand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8" name="Freihand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89" name="Freihand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0" name="Freihand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1" name="Freihand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2" name="Freihand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3" name="Freihand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4" name="Freihand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5" name="Freihand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6" name="Freihand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7" name="Freihand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8" name="Freihand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199" name="Freihand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0" name="Freihand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1" name="Freihand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2" name="Freihand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3" name="Freihand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4" name="Freihand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5" name="Freihand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6" name="Freihand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7" name="Freihand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8" name="Freihand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09" name="Freihand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0" name="Freihand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1" name="Freihand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2" name="Freihand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3" name="Freihand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4" name="Freihand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5" name="Freihand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6" name="Freihand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7" name="Freihand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8" name="Freihand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19" name="Freihand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0" name="Freihand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1" name="Freihand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2" name="Freihand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3" name="Freihand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4" name="Freihand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5" name="Freihand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6" name="Freihand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7" name="Freihand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8" name="Freihand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29" name="Freihand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  <p:sp>
          <p:nvSpPr>
            <p:cNvPr id="230" name="Freihand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noProof="0" dirty="0">
                <a:ln>
                  <a:noFill/>
                </a:ln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de-DE" noProof="0" smtClean="0"/>
              <a:t>20.02.17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de-DE" noProof="0" smtClean="0"/>
              <a:t>20.02.17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uppieren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pieren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ihand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ihand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ihand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pieren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ihand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ihand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ihand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pieren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pieren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ihand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ihand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ihand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pieren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ihand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ihand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ihand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de-DE" noProof="0" smtClean="0"/>
              <a:t>20.02.17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uppieren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pieren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ihand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ihand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ihand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pieren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ihand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ihand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ihand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pieren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pieren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ihand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ihand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ihand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ihand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ihand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ihand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ihand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ihand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ihand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ihand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ihand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ihand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ihand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ihand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ihand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ihand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ihand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ihand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ihand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ihand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ihand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ihand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ihand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ihand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ihand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ihand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ihand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ihand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ihand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ihand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ihand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ihand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ihand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ihand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ihand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ihand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ihand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ihand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ihand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ihand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ihand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ihand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ihand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ihand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ihand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ihand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ihand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ihand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ihand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ihand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ihand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ihand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ihand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ihand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ihand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ihand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ihand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ihand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ihand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ihand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ihand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ihand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ihand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ihand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ihand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ihand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ihand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ihand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ihand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ihand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ihand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ihand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ihand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ihand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pieren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ihand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ihand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ihand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ihand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ihand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ihand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ihand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ihand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ihand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ihand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ihand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ihand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ihand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ihand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ihand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ihand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ihand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ihand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ihand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ihand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ihand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ihand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ihand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ihand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ihand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ihand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ihand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ihand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ihand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ihand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ihand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ihand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ihand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ihand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ihand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ihand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ihand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ihand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ihand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ihand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ihand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ihand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ihand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ihand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ihand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ihand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ihand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ihand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ihand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ihand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ihand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ihand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ihand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ihand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ihand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ihand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ihand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ihand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ihand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ihand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ihand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ihand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ihand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ihand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ihand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ihand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ihand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ihand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ihand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ihand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ihand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ihand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ihand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ihand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de-DE" noProof="0" smtClean="0"/>
              <a:t>20.02.17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de-DE" noProof="0" smtClean="0"/>
              <a:pPr/>
              <a:t>20.02.17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9876" y="188640"/>
            <a:ext cx="10009112" cy="1296144"/>
          </a:xfrm>
        </p:spPr>
        <p:txBody>
          <a:bodyPr>
            <a:normAutofit/>
          </a:bodyPr>
          <a:lstStyle/>
          <a:p>
            <a:r>
              <a:rPr lang="en-GB" dirty="0" err="1" smtClean="0"/>
              <a:t>Leuchttürme</a:t>
            </a:r>
            <a:r>
              <a:rPr lang="en-GB" dirty="0" smtClean="0"/>
              <a:t> der Big </a:t>
            </a:r>
            <a:r>
              <a:rPr lang="en-GB" dirty="0" err="1" smtClean="0"/>
              <a:t>Pharma</a:t>
            </a:r>
            <a:r>
              <a:rPr lang="en-GB" dirty="0" smtClean="0"/>
              <a:t> in Basel</a:t>
            </a:r>
            <a:br>
              <a:rPr lang="en-GB" dirty="0" smtClean="0"/>
            </a:br>
            <a:r>
              <a:rPr lang="en-GB" sz="1800" dirty="0" err="1" smtClean="0"/>
              <a:t>Unternehmerische</a:t>
            </a:r>
            <a:r>
              <a:rPr lang="en-GB" sz="1800" dirty="0" smtClean="0"/>
              <a:t> </a:t>
            </a:r>
            <a:r>
              <a:rPr lang="en-GB" sz="1800" dirty="0" err="1" smtClean="0"/>
              <a:t>Stadtentwicklung</a:t>
            </a:r>
            <a:r>
              <a:rPr lang="en-GB" sz="1800" dirty="0" smtClean="0"/>
              <a:t> am </a:t>
            </a:r>
            <a:r>
              <a:rPr lang="en-GB" sz="1800" dirty="0" err="1" smtClean="0"/>
              <a:t>Beispiel</a:t>
            </a:r>
            <a:r>
              <a:rPr lang="en-GB" sz="1800" dirty="0" smtClean="0"/>
              <a:t> </a:t>
            </a:r>
            <a:r>
              <a:rPr lang="en-GB" sz="1800" dirty="0" err="1" smtClean="0"/>
              <a:t>Basels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Reclaim Democracy </a:t>
            </a:r>
            <a:r>
              <a:rPr lang="en-GB" sz="1800" dirty="0" err="1" smtClean="0"/>
              <a:t>Kongress</a:t>
            </a:r>
            <a:r>
              <a:rPr lang="en-GB" sz="1800" dirty="0" smtClean="0"/>
              <a:t> 2.2.2017</a:t>
            </a:r>
            <a:endParaRPr lang="en-GB" sz="1800" dirty="0"/>
          </a:p>
        </p:txBody>
      </p:sp>
      <p:pic>
        <p:nvPicPr>
          <p:cNvPr id="4" name="Inhaltsplatzhalter 3" descr="_MGL24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7" b="150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257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Könnte hier nicht noch gebaut werden??</a:t>
            </a:r>
            <a:endParaRPr lang="de-DE" dirty="0"/>
          </a:p>
        </p:txBody>
      </p:sp>
      <p:pic>
        <p:nvPicPr>
          <p:cNvPr id="4" name="Inhaltsplatzhalter 3" descr="306A881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17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Roche-Turm I</a:t>
            </a:r>
            <a:endParaRPr lang="de-DE" dirty="0"/>
          </a:p>
        </p:txBody>
      </p:sp>
      <p:pic>
        <p:nvPicPr>
          <p:cNvPr id="4" name="Inhaltsplatzhalter 3" descr="306A494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21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Roche-Turm I</a:t>
            </a:r>
            <a:endParaRPr lang="de-DE" dirty="0"/>
          </a:p>
        </p:txBody>
      </p:sp>
      <p:pic>
        <p:nvPicPr>
          <p:cNvPr id="4" name="Inhaltsplatzhalter 3" descr="306A589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6" b="150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256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Roche-Turm I</a:t>
            </a:r>
            <a:endParaRPr lang="de-DE" dirty="0"/>
          </a:p>
        </p:txBody>
      </p:sp>
      <p:pic>
        <p:nvPicPr>
          <p:cNvPr id="4" name="Inhaltsplatzhalter 3" descr="IMG_037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64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Hauptsitz Syngenta beim Badischen Bahnhof</a:t>
            </a:r>
            <a:endParaRPr lang="de-DE" dirty="0"/>
          </a:p>
        </p:txBody>
      </p:sp>
      <p:pic>
        <p:nvPicPr>
          <p:cNvPr id="4" name="Inhaltsplatzhalter 3" descr="FRM_515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505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Ein weiteres Wahrzeichen von Basel</a:t>
            </a:r>
            <a:endParaRPr lang="de-DE" dirty="0"/>
          </a:p>
        </p:txBody>
      </p:sp>
      <p:pic>
        <p:nvPicPr>
          <p:cNvPr id="4" name="Inhaltsplatzhalter 3" descr="IMG_469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Kritik an den Chemiemultis: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Höhepunkt der Kritik 1986 nach Brandkatastrophe von Schweizerhalle</a:t>
            </a:r>
          </a:p>
          <a:p>
            <a:r>
              <a:rPr lang="de-DE" dirty="0" smtClean="0"/>
              <a:t>Wende in der Krise 1991-1995: Erpressung mit </a:t>
            </a:r>
            <a:r>
              <a:rPr lang="de-DE" dirty="0" err="1" smtClean="0"/>
              <a:t>Biotechnikum</a:t>
            </a:r>
            <a:r>
              <a:rPr lang="de-DE" dirty="0" smtClean="0"/>
              <a:t> und dessen Bau in </a:t>
            </a:r>
            <a:r>
              <a:rPr lang="de-DE" dirty="0" err="1" smtClean="0"/>
              <a:t>Kleinhüningen</a:t>
            </a:r>
            <a:r>
              <a:rPr lang="de-DE" dirty="0" smtClean="0"/>
              <a:t>,  Abwahl des kritischen RR Remo </a:t>
            </a:r>
            <a:r>
              <a:rPr lang="de-DE" dirty="0" err="1" smtClean="0"/>
              <a:t>Gysin</a:t>
            </a:r>
            <a:endParaRPr lang="de-DE" dirty="0" smtClean="0"/>
          </a:p>
          <a:p>
            <a:r>
              <a:rPr lang="de-DE" dirty="0"/>
              <a:t>Verlagerung der „schmutzigen Produktion“ nach </a:t>
            </a:r>
            <a:r>
              <a:rPr lang="de-DE" dirty="0" smtClean="0"/>
              <a:t>Osteuropa </a:t>
            </a:r>
            <a:r>
              <a:rPr lang="de-DE" dirty="0"/>
              <a:t>und in den globalen Süden. Basel ist Hauptsitz mit einer „sauberen“ Chemie: Verwaltung, Forschung und Entwicklung</a:t>
            </a:r>
          </a:p>
          <a:p>
            <a:r>
              <a:rPr lang="de-DE" dirty="0" smtClean="0"/>
              <a:t>Allmähliches Verstummen der Kritik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756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Fokus auf drei Felder: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Welche Reaktionen hat diese </a:t>
            </a:r>
            <a:r>
              <a:rPr lang="de-DE" dirty="0" smtClean="0"/>
              <a:t>neoliberale Stadtpolitik bewirkt</a:t>
            </a:r>
            <a:r>
              <a:rPr lang="de-DE" dirty="0"/>
              <a:t>? </a:t>
            </a:r>
            <a:endParaRPr lang="de-DE" dirty="0" smtClean="0"/>
          </a:p>
          <a:p>
            <a:pPr marL="457200" indent="-457200">
              <a:buAutoNum type="arabicPeriod"/>
            </a:pPr>
            <a:r>
              <a:rPr lang="de-DE" sz="2400" dirty="0" smtClean="0"/>
              <a:t>Opposition </a:t>
            </a:r>
            <a:r>
              <a:rPr lang="de-DE" sz="2400" dirty="0"/>
              <a:t>aus den </a:t>
            </a:r>
            <a:r>
              <a:rPr lang="de-DE" sz="2400" dirty="0" smtClean="0"/>
              <a:t>Quartieren</a:t>
            </a:r>
            <a:endParaRPr lang="de-DE" dirty="0" smtClean="0"/>
          </a:p>
          <a:p>
            <a:pPr marL="457200" indent="-457200">
              <a:buAutoNum type="arabicPeriod"/>
            </a:pPr>
            <a:r>
              <a:rPr lang="de-DE" sz="2400" dirty="0" smtClean="0"/>
              <a:t>Gewerkschaftliche </a:t>
            </a:r>
            <a:r>
              <a:rPr lang="de-DE" sz="2400" dirty="0"/>
              <a:t>Kämpfe innerhalb der </a:t>
            </a:r>
            <a:r>
              <a:rPr lang="de-DE" sz="2400" dirty="0" smtClean="0"/>
              <a:t>Betriebe</a:t>
            </a:r>
          </a:p>
          <a:p>
            <a:pPr marL="457200" indent="-457200">
              <a:buAutoNum type="arabicPeriod"/>
            </a:pPr>
            <a:r>
              <a:rPr lang="de-DE" sz="2400" dirty="0" smtClean="0"/>
              <a:t>Internationale </a:t>
            </a:r>
            <a:r>
              <a:rPr lang="de-DE" sz="2400" dirty="0"/>
              <a:t>Solidarität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01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Diskussion: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629916" y="2708920"/>
            <a:ext cx="1022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Was können wir von diesen verschiedenen „Widerstandsformen“ lernen? </a:t>
            </a:r>
          </a:p>
        </p:txBody>
      </p:sp>
    </p:spTree>
    <p:extLst>
      <p:ext uri="{BB962C8B-B14F-4D97-AF65-F5344CB8AC3E}">
        <p14:creationId xmlns:p14="http://schemas.microsoft.com/office/powerpoint/2010/main" val="242910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306A005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>
            <a:fillRect/>
          </a:stretch>
        </p:blipFill>
        <p:spPr/>
      </p:pic>
      <p:pic>
        <p:nvPicPr>
          <p:cNvPr id="5" name="Bild 4" descr="syngenta2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Ablauf: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2414" y="1905000"/>
            <a:ext cx="10332638" cy="4267200"/>
          </a:xfrm>
        </p:spPr>
        <p:txBody>
          <a:bodyPr>
            <a:normAutofit/>
          </a:bodyPr>
          <a:lstStyle/>
          <a:p>
            <a:r>
              <a:rPr lang="de-DE" dirty="0" smtClean="0"/>
              <a:t>1. Wie haben die Multis die Stadtentwicklung in Basel beeinflusst?</a:t>
            </a:r>
          </a:p>
          <a:p>
            <a:r>
              <a:rPr lang="de-DE" dirty="0" smtClean="0"/>
              <a:t>2. Welche Reaktionen hat diese Entwicklung bewirkt? </a:t>
            </a:r>
          </a:p>
          <a:p>
            <a:pPr marL="274320" lvl="1" indent="0">
              <a:buNone/>
            </a:pPr>
            <a:r>
              <a:rPr lang="de-DE" sz="2400" dirty="0" smtClean="0"/>
              <a:t>Fokus auf drei Felder: 	Opposition aus den Quartieren</a:t>
            </a:r>
          </a:p>
          <a:p>
            <a:pPr marL="274320" lvl="1" indent="0">
              <a:buNone/>
            </a:pPr>
            <a:r>
              <a:rPr lang="de-DE" sz="2400" dirty="0"/>
              <a:t>	</a:t>
            </a:r>
            <a:r>
              <a:rPr lang="de-DE" sz="2400" dirty="0" smtClean="0"/>
              <a:t>			Gewerkschaftliche Kämpfe innerhalb der Betriebe</a:t>
            </a:r>
          </a:p>
          <a:p>
            <a:pPr marL="274320" lvl="1" indent="0">
              <a:buNone/>
            </a:pPr>
            <a:r>
              <a:rPr lang="de-DE" sz="2400" dirty="0"/>
              <a:t>	</a:t>
            </a:r>
            <a:r>
              <a:rPr lang="de-DE" sz="2400" dirty="0" smtClean="0"/>
              <a:t>			Internationale Solidarität</a:t>
            </a:r>
          </a:p>
          <a:p>
            <a:r>
              <a:rPr lang="de-DE" dirty="0" smtClean="0"/>
              <a:t> 3. Was können wir von diesen verschiedenen „Widerstandsformen“ lernen?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2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828582" cy="1020762"/>
          </a:xfrm>
        </p:spPr>
        <p:txBody>
          <a:bodyPr/>
          <a:lstStyle/>
          <a:p>
            <a:r>
              <a:rPr lang="de-DE" dirty="0" smtClean="0"/>
              <a:t>Das Verhältnis Basels zu den Chemiemultis: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4620344"/>
          </a:xfrm>
        </p:spPr>
        <p:txBody>
          <a:bodyPr>
            <a:normAutofit/>
          </a:bodyPr>
          <a:lstStyle/>
          <a:p>
            <a:r>
              <a:rPr lang="de-DE" sz="2800" dirty="0" smtClean="0"/>
              <a:t>Ambivalenz in der Bevölkerung gegenüber den Multis: </a:t>
            </a:r>
          </a:p>
          <a:p>
            <a:pPr lvl="1"/>
            <a:r>
              <a:rPr lang="de-DE" sz="2400" dirty="0" smtClean="0"/>
              <a:t>Tradition des „Roten Basels“ und des „Grünen Basels“  versus Multis als wichtigste Steuerzahler und private Arbeitgeber</a:t>
            </a:r>
          </a:p>
          <a:p>
            <a:r>
              <a:rPr lang="de-DE" sz="2800" dirty="0" smtClean="0"/>
              <a:t>Regierung traditionell unkritisch: </a:t>
            </a:r>
          </a:p>
          <a:p>
            <a:pPr lvl="1"/>
            <a:r>
              <a:rPr lang="de-DE" sz="2400" dirty="0" smtClean="0"/>
              <a:t>RR Hans-Ruedi </a:t>
            </a:r>
            <a:r>
              <a:rPr lang="de-DE" sz="2400" dirty="0" err="1" smtClean="0"/>
              <a:t>Striebel</a:t>
            </a:r>
            <a:r>
              <a:rPr lang="de-DE" sz="2400" dirty="0" smtClean="0"/>
              <a:t> bei der Brandkatastrophe von Schweizerhalle 1986: Schüler werden in die Schule geschickt</a:t>
            </a:r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209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7908" y="332656"/>
            <a:ext cx="10153128" cy="1020762"/>
          </a:xfrm>
        </p:spPr>
        <p:txBody>
          <a:bodyPr>
            <a:normAutofit/>
          </a:bodyPr>
          <a:lstStyle/>
          <a:p>
            <a:r>
              <a:rPr lang="de-DE" dirty="0" smtClean="0"/>
              <a:t>Was </a:t>
            </a:r>
            <a:r>
              <a:rPr lang="de-DE" dirty="0" err="1" smtClean="0"/>
              <a:t>heisst</a:t>
            </a:r>
            <a:r>
              <a:rPr lang="de-DE" dirty="0" smtClean="0"/>
              <a:t> neoliberale Ökonomisierung einer Stadt?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Behauptung: Um im Standortwettbewerb zu bestehen, </a:t>
            </a:r>
            <a:r>
              <a:rPr lang="de-DE" i="1" dirty="0" smtClean="0"/>
              <a:t>muss</a:t>
            </a:r>
            <a:r>
              <a:rPr lang="de-DE" dirty="0" smtClean="0"/>
              <a:t> eine neoliberale Stadtpolitik durchgesetzt werden: </a:t>
            </a:r>
          </a:p>
          <a:p>
            <a:pPr lvl="1"/>
            <a:r>
              <a:rPr lang="de-DE" dirty="0" smtClean="0"/>
              <a:t>Staatsabbau durch Privatisierungen und Public-Private </a:t>
            </a:r>
            <a:r>
              <a:rPr lang="de-DE" dirty="0" err="1" smtClean="0"/>
              <a:t>Partnerships</a:t>
            </a:r>
            <a:r>
              <a:rPr lang="de-DE" dirty="0" smtClean="0"/>
              <a:t> (New Public Management)</a:t>
            </a:r>
            <a:endParaRPr lang="de-DE" dirty="0"/>
          </a:p>
          <a:p>
            <a:pPr lvl="1"/>
            <a:r>
              <a:rPr lang="de-DE" dirty="0" smtClean="0"/>
              <a:t>Tiefe Unternehmersteuern</a:t>
            </a:r>
            <a:endParaRPr lang="de-DE" dirty="0"/>
          </a:p>
          <a:p>
            <a:pPr lvl="1"/>
            <a:r>
              <a:rPr lang="de-DE" dirty="0" smtClean="0"/>
              <a:t>Stadtmarketing</a:t>
            </a:r>
          </a:p>
          <a:p>
            <a:r>
              <a:rPr lang="de-DE" dirty="0" smtClean="0"/>
              <a:t>Auswirkungen:</a:t>
            </a:r>
          </a:p>
          <a:p>
            <a:pPr lvl="1"/>
            <a:r>
              <a:rPr lang="de-DE" dirty="0" smtClean="0"/>
              <a:t>Verstärkung der ungleichen Entwicklungen zwischen Regionen</a:t>
            </a:r>
          </a:p>
          <a:p>
            <a:pPr lvl="1"/>
            <a:r>
              <a:rPr lang="de-DE" dirty="0" smtClean="0"/>
              <a:t>Keine Rechtsgleichheit  bei der Versorgung mit staatlichen Dienstleistungen</a:t>
            </a:r>
          </a:p>
          <a:p>
            <a:pPr lvl="1"/>
            <a:r>
              <a:rPr lang="de-DE" dirty="0" smtClean="0"/>
              <a:t>Verstärkung der Einkommens- und Vermögensunterschiede</a:t>
            </a:r>
          </a:p>
          <a:p>
            <a:pPr lvl="1"/>
            <a:r>
              <a:rPr lang="de-DE" dirty="0" smtClean="0"/>
              <a:t>Aushöhlung der städtischen Demokratie</a:t>
            </a:r>
          </a:p>
        </p:txBody>
      </p:sp>
    </p:spTree>
    <p:extLst>
      <p:ext uri="{BB962C8B-B14F-4D97-AF65-F5344CB8AC3E}">
        <p14:creationId xmlns:p14="http://schemas.microsoft.com/office/powerpoint/2010/main" val="42594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Durchsetzung in Basel: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Rezession zu Beginn der 1990er-Jahre:</a:t>
            </a:r>
          </a:p>
          <a:p>
            <a:pPr lvl="1"/>
            <a:r>
              <a:rPr lang="de-DE" dirty="0" smtClean="0"/>
              <a:t>Restrukturierungen der Chemiekonzerne, Drohung der Verlagerung von Arbeitsplätzen und Fusionen</a:t>
            </a:r>
          </a:p>
          <a:p>
            <a:pPr lvl="1"/>
            <a:r>
              <a:rPr lang="de-DE" dirty="0" smtClean="0"/>
              <a:t>Schwächung </a:t>
            </a:r>
            <a:r>
              <a:rPr lang="de-DE" dirty="0"/>
              <a:t>der Gewerkschaften: Veränderung der Belegschaften (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collars</a:t>
            </a:r>
            <a:r>
              <a:rPr lang="de-DE" dirty="0" smtClean="0"/>
              <a:t>)</a:t>
            </a:r>
          </a:p>
          <a:p>
            <a:r>
              <a:rPr lang="de-DE" dirty="0"/>
              <a:t>Von den Privatisierungen zu den „Auslagerungen“ als Folge des Streiks in der Zentralwäscherei Basel und Abwahl von RR Veronika </a:t>
            </a:r>
            <a:r>
              <a:rPr lang="de-DE" dirty="0" smtClean="0"/>
              <a:t>Schaller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85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Auswirkungen: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sz="2600" dirty="0"/>
              <a:t>Basel definiert sich als Cluster der Life Science:</a:t>
            </a:r>
          </a:p>
          <a:p>
            <a:pPr lvl="1"/>
            <a:r>
              <a:rPr lang="de-DE" sz="2400" dirty="0"/>
              <a:t>RR Guy </a:t>
            </a:r>
            <a:r>
              <a:rPr lang="de-DE" sz="2400" dirty="0" err="1"/>
              <a:t>Morin</a:t>
            </a:r>
            <a:r>
              <a:rPr lang="de-DE" sz="2400" dirty="0"/>
              <a:t> : Syngenta wichtigste Sponsorin an Expo Mailand 2015 mit dem Motto „Den Planeten ernähren – Energie für das Leben“</a:t>
            </a:r>
          </a:p>
          <a:p>
            <a:r>
              <a:rPr lang="de-DE" sz="2600" dirty="0"/>
              <a:t>RR Eva Herzog und ihr unermüdlicher Einsatz für die Unternehmenssteuerreform </a:t>
            </a:r>
            <a:r>
              <a:rPr lang="de-DE" sz="2600" dirty="0" smtClean="0"/>
              <a:t>III</a:t>
            </a:r>
          </a:p>
          <a:p>
            <a:r>
              <a:rPr lang="de-DE" sz="2600" dirty="0" smtClean="0"/>
              <a:t>Städtebaulicher Pakt mit den Multis:</a:t>
            </a:r>
          </a:p>
          <a:p>
            <a:pPr lvl="1"/>
            <a:r>
              <a:rPr lang="de-DE" sz="2400" dirty="0"/>
              <a:t>Willfährigkeit beim Bau des Novartis Campus: </a:t>
            </a:r>
            <a:r>
              <a:rPr lang="de-DE" sz="2400" dirty="0" err="1"/>
              <a:t>Hüningerstrasse</a:t>
            </a:r>
            <a:r>
              <a:rPr lang="de-DE" sz="2400" dirty="0"/>
              <a:t> und Rheinhafen St. Johann „verschenkt“. Dafür Bau des  Rheinwegs „Undine“</a:t>
            </a:r>
          </a:p>
          <a:p>
            <a:pPr lvl="1"/>
            <a:r>
              <a:rPr lang="de-DE" sz="2400" dirty="0"/>
              <a:t>Konzessionen beim Roche-Turm 1 und 2</a:t>
            </a:r>
          </a:p>
          <a:p>
            <a:pPr lvl="1"/>
            <a:r>
              <a:rPr lang="de-DE" sz="2400" dirty="0" err="1"/>
              <a:t>Gentrifizierung</a:t>
            </a:r>
            <a:r>
              <a:rPr lang="de-DE" sz="2400" dirty="0"/>
              <a:t> der Quartiere</a:t>
            </a:r>
          </a:p>
          <a:p>
            <a:pPr lvl="1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88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Rheinweg</a:t>
            </a:r>
            <a:r>
              <a:rPr lang="de-DE" dirty="0" smtClean="0"/>
              <a:t> „Undine“</a:t>
            </a:r>
            <a:endParaRPr lang="de-DE" dirty="0"/>
          </a:p>
        </p:txBody>
      </p:sp>
      <p:pic>
        <p:nvPicPr>
          <p:cNvPr id="4" name="Inhaltsplatzhalter 3" descr="306A542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280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Der Novartis Campus mit dem farbigen Diener und Diener-Gebäude</a:t>
            </a:r>
            <a:endParaRPr lang="de-DE" dirty="0"/>
          </a:p>
        </p:txBody>
      </p:sp>
      <p:pic>
        <p:nvPicPr>
          <p:cNvPr id="4" name="Inhaltsplatzhalter 3" descr="IMG_591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06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„Undine“ mit Novartis Campus im Hintergrund</a:t>
            </a:r>
            <a:endParaRPr lang="de-DE" dirty="0"/>
          </a:p>
        </p:txBody>
      </p:sp>
      <p:pic>
        <p:nvPicPr>
          <p:cNvPr id="4" name="Inhaltsplatzhalter 3" descr="FRM_078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3" b="149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_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D67187-16B7-465E-9B2B-D6BEE742FA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 Schultafel (Breitbild)</Template>
  <TotalTime>0</TotalTime>
  <Words>459</Words>
  <Application>Microsoft Macintosh PowerPoint</Application>
  <PresentationFormat>Benutzerdefiniert</PresentationFormat>
  <Paragraphs>59</Paragraphs>
  <Slides>19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Chalkboard_16x9</vt:lpstr>
      <vt:lpstr>Leuchttürme der Big Pharma in Basel Unternehmerische Stadtentwicklung am Beispiel Basels Reclaim Democracy Kongress 2.2.2017</vt:lpstr>
      <vt:lpstr>Ablauf:</vt:lpstr>
      <vt:lpstr>Das Verhältnis Basels zu den Chemiemultis:</vt:lpstr>
      <vt:lpstr>Was heisst neoliberale Ökonomisierung einer Stadt?</vt:lpstr>
      <vt:lpstr>Die Durchsetzung in Basel:</vt:lpstr>
      <vt:lpstr>Die Auswirkungen:</vt:lpstr>
      <vt:lpstr>Rheinweg „Undine“</vt:lpstr>
      <vt:lpstr>Der Novartis Campus mit dem farbigen Diener und Diener-Gebäude</vt:lpstr>
      <vt:lpstr>„Undine“ mit Novartis Campus im Hintergrund</vt:lpstr>
      <vt:lpstr>Könnte hier nicht noch gebaut werden??</vt:lpstr>
      <vt:lpstr>Roche-Turm I</vt:lpstr>
      <vt:lpstr>Roche-Turm I</vt:lpstr>
      <vt:lpstr>Roche-Turm I</vt:lpstr>
      <vt:lpstr>Hauptsitz Syngenta beim Badischen Bahnhof</vt:lpstr>
      <vt:lpstr>Ein weiteres Wahrzeichen von Basel</vt:lpstr>
      <vt:lpstr>Kritik an den Chemiemultis:</vt:lpstr>
      <vt:lpstr>Fokus auf drei Felder:</vt:lpstr>
      <vt:lpstr>Diskussion: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2015-03-31T14:23:58Z</dcterms:created>
  <dcterms:modified xsi:type="dcterms:W3CDTF">2017-02-20T09:04:01Z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