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032B3-E359-4F64-AF09-21876E869D1C}" type="datetimeFigureOut">
              <a:rPr lang="de-CH" smtClean="0"/>
              <a:pPr/>
              <a:t>14.02.2017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F93A6-21EC-4ADE-B8BE-A97366B17D2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CH" dirty="0" smtClean="0"/>
              <a:t>Dieser Betrag hat</a:t>
            </a:r>
          </a:p>
          <a:p>
            <a:pPr>
              <a:buNone/>
            </a:pPr>
            <a:r>
              <a:rPr lang="de-CH" dirty="0" smtClean="0"/>
              <a:t>gemäss Angaben der Schweizerischen </a:t>
            </a:r>
            <a:r>
              <a:rPr lang="de-CH" dirty="0" err="1" smtClean="0"/>
              <a:t>Bankiervereinigung</a:t>
            </a:r>
            <a:endParaRPr lang="de-CH" dirty="0" smtClean="0"/>
          </a:p>
          <a:p>
            <a:pPr>
              <a:buNone/>
            </a:pPr>
            <a:r>
              <a:rPr lang="de-CH" dirty="0" smtClean="0"/>
              <a:t>trotz Regulierungsanpassungen und</a:t>
            </a:r>
          </a:p>
          <a:p>
            <a:pPr>
              <a:buNone/>
            </a:pPr>
            <a:r>
              <a:rPr lang="de-CH" dirty="0" smtClean="0"/>
              <a:t>dem Übergang zur Steuertransparenz im Aussenverhältnis</a:t>
            </a:r>
          </a:p>
          <a:p>
            <a:pPr>
              <a:buNone/>
            </a:pPr>
            <a:r>
              <a:rPr lang="de-CH" dirty="0" smtClean="0"/>
              <a:t>nicht ab-, sondern zugenommen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F93A6-21EC-4ADE-B8BE-A97366B17D26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48ADA-F986-490A-B83F-1FE18C43C2F7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975B-3C05-4022-A030-DA369F043E75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41C8-E67B-4E3C-B562-C0C8279C75E6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DF48-945F-4F35-82DC-F0F83545FA7A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864E-1B28-4877-823D-641C5B016358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0DAE-4C66-4764-BC70-5B489FB0457F}" type="datetime1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5C1F-D3D9-423D-A9CD-283064D718FB}" type="datetime1">
              <a:rPr lang="de-DE" smtClean="0"/>
              <a:t>14.02.2017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D3CB-0B16-4004-9B0B-56B9EF38A04D}" type="datetime1">
              <a:rPr lang="de-DE" smtClean="0"/>
              <a:t>14.02.2017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CF7-544A-4660-A795-E013D1B3C928}" type="datetime1">
              <a:rPr lang="de-DE" smtClean="0"/>
              <a:t>14.02.2017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7743-D836-4AE0-BD13-5A81D4871BB6}" type="datetime1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0D9B-EC18-4EDB-9E9D-4A1E52B86D20}" type="datetime1">
              <a:rPr lang="de-DE" smtClean="0"/>
              <a:t>14.02.2017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9B0C-BF53-4C29-8D54-79E6581AA2DC}" type="datetime1">
              <a:rPr lang="de-DE" smtClean="0"/>
              <a:t>14.02.2017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am.org/en/research/economy-9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4800" b="1" dirty="0" smtClean="0"/>
              <a:t>Globale Ungleichheit</a:t>
            </a:r>
            <a:endParaRPr lang="de-CH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</a:rPr>
              <a:t>Eine Ökonomie für 1 % </a:t>
            </a:r>
          </a:p>
          <a:p>
            <a:r>
              <a:rPr lang="de-CH" b="1" dirty="0" smtClean="0">
                <a:solidFill>
                  <a:schemeClr val="tx1"/>
                </a:solidFill>
              </a:rPr>
              <a:t>oder</a:t>
            </a:r>
          </a:p>
          <a:p>
            <a:r>
              <a:rPr lang="de-CH" b="1" dirty="0" smtClean="0">
                <a:solidFill>
                  <a:schemeClr val="tx1"/>
                </a:solidFill>
              </a:rPr>
              <a:t>Eine Ökonomie für 99% ?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980729"/>
            <a:ext cx="7558608" cy="1224135"/>
          </a:xfrm>
        </p:spPr>
        <p:txBody>
          <a:bodyPr>
            <a:normAutofit/>
          </a:bodyPr>
          <a:lstStyle/>
          <a:p>
            <a:r>
              <a:rPr lang="de-CH" sz="4800" b="1" dirty="0" smtClean="0"/>
              <a:t>Reich - Arm</a:t>
            </a:r>
            <a:endParaRPr lang="de-CH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6872808" cy="32899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de-CH" sz="2400" b="1" dirty="0" smtClean="0">
                <a:solidFill>
                  <a:schemeClr val="tx1"/>
                </a:solidFill>
              </a:rPr>
              <a:t>Acht Milliardäre reicher als 3.6 Milliarden Menschen</a:t>
            </a:r>
          </a:p>
          <a:p>
            <a:pPr algn="l">
              <a:buFont typeface="Arial" pitchFamily="34" charset="0"/>
              <a:buChar char="•"/>
            </a:pPr>
            <a:r>
              <a:rPr lang="de-CH" sz="2400" b="1" dirty="0" smtClean="0">
                <a:solidFill>
                  <a:schemeClr val="tx1"/>
                </a:solidFill>
              </a:rPr>
              <a:t>Das reichste Prozent der  Weltbevölkerung verfügt über mehr als die Hälfte des globalen Vermögens</a:t>
            </a:r>
          </a:p>
          <a:p>
            <a:pPr algn="l">
              <a:buFont typeface="Arial" pitchFamily="34" charset="0"/>
              <a:buChar char="•"/>
            </a:pPr>
            <a:r>
              <a:rPr lang="de-CH" sz="2400" b="1" dirty="0" smtClean="0">
                <a:solidFill>
                  <a:schemeClr val="tx1"/>
                </a:solidFill>
              </a:rPr>
              <a:t>Einkommen der Reichsten wachsen viel stärker als jenes der Ärmsten</a:t>
            </a:r>
            <a:br>
              <a:rPr lang="de-CH" sz="2400" b="1" dirty="0" smtClean="0">
                <a:solidFill>
                  <a:schemeClr val="tx1"/>
                </a:solidFill>
              </a:rPr>
            </a:br>
            <a:r>
              <a:rPr lang="de-CH" sz="2400" b="1" dirty="0" smtClean="0">
                <a:solidFill>
                  <a:schemeClr val="tx1"/>
                </a:solidFill>
              </a:rPr>
              <a:t/>
            </a:r>
            <a:br>
              <a:rPr lang="de-CH" sz="2400" b="1" dirty="0" smtClean="0">
                <a:solidFill>
                  <a:schemeClr val="tx1"/>
                </a:solidFill>
              </a:rPr>
            </a:br>
            <a:r>
              <a:rPr lang="de-CH" sz="1600" b="1" i="1" dirty="0" smtClean="0">
                <a:solidFill>
                  <a:schemeClr val="tx1"/>
                </a:solidFill>
              </a:rPr>
              <a:t>Q: Oxfam, An Economy for the 99</a:t>
            </a:r>
            <a:r>
              <a:rPr lang="de-CH" sz="1600" b="1" i="1" dirty="0" smtClean="0">
                <a:solidFill>
                  <a:schemeClr val="tx1"/>
                </a:solidFill>
              </a:rPr>
              <a:t>%</a:t>
            </a:r>
            <a:br>
              <a:rPr lang="de-CH" sz="1600" b="1" i="1" dirty="0" smtClean="0">
                <a:solidFill>
                  <a:schemeClr val="tx1"/>
                </a:solidFill>
              </a:rPr>
            </a:br>
            <a:r>
              <a:rPr lang="de-CH" sz="1600" b="1" i="1" dirty="0" smtClean="0">
                <a:solidFill>
                  <a:schemeClr val="tx1"/>
                </a:solidFill>
                <a:hlinkClick r:id="rId2"/>
              </a:rPr>
              <a:t>https://</a:t>
            </a:r>
            <a:r>
              <a:rPr lang="de-CH" sz="1600" b="1" i="1" dirty="0" smtClean="0">
                <a:solidFill>
                  <a:schemeClr val="tx1"/>
                </a:solidFill>
                <a:hlinkClick r:id="rId2"/>
              </a:rPr>
              <a:t>www.oxfam.org/en/research/economy-99</a:t>
            </a:r>
            <a:r>
              <a:rPr lang="de-CH" sz="1600" b="1" i="1" dirty="0" smtClean="0">
                <a:solidFill>
                  <a:schemeClr val="tx1"/>
                </a:solidFill>
              </a:rPr>
              <a:t>  </a:t>
            </a:r>
            <a:endParaRPr lang="de-CH" sz="1600" b="1" i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Ursache: Verfehlte Politik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b="1" dirty="0" smtClean="0"/>
              <a:t>Markt besser als Staat?</a:t>
            </a:r>
          </a:p>
          <a:p>
            <a:r>
              <a:rPr lang="de-CH" b="1" dirty="0" smtClean="0"/>
              <a:t>Wachstum vor Verteilung</a:t>
            </a:r>
          </a:p>
          <a:p>
            <a:r>
              <a:rPr lang="de-CH" b="1" dirty="0" smtClean="0"/>
              <a:t>Care Economy vernachlässigt</a:t>
            </a:r>
          </a:p>
          <a:p>
            <a:r>
              <a:rPr lang="de-CH" b="1" dirty="0" smtClean="0"/>
              <a:t>Shareholder Value versus Löhne</a:t>
            </a:r>
          </a:p>
          <a:p>
            <a:r>
              <a:rPr lang="de-CH" sz="2800" b="1" dirty="0" smtClean="0"/>
              <a:t>Aggressive Steuervermeidung von Konzernen und reichen Einzelpersonen mit Hilfe von undurchsichtigen Steueroasen, willfähriger Steuervermeidungsindustrie und ruinösem Steuerwettbewerb</a:t>
            </a:r>
            <a:endParaRPr lang="de-CH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836713"/>
            <a:ext cx="7630616" cy="1440159"/>
          </a:xfrm>
        </p:spPr>
        <p:txBody>
          <a:bodyPr>
            <a:normAutofit/>
          </a:bodyPr>
          <a:lstStyle/>
          <a:p>
            <a:r>
              <a:rPr lang="de-CH" sz="4800" b="1" dirty="0" smtClean="0"/>
              <a:t>Versteckte Vermögen…</a:t>
            </a:r>
            <a:endParaRPr lang="de-CH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40760" cy="285787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Zucman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schätzt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dass</a:t>
            </a:r>
            <a:r>
              <a:rPr lang="en-US" b="1" dirty="0" smtClean="0">
                <a:solidFill>
                  <a:schemeClr val="tx1"/>
                </a:solidFill>
              </a:rPr>
              <a:t> 7 600 </a:t>
            </a:r>
            <a:r>
              <a:rPr lang="en-US" b="1" dirty="0" err="1" smtClean="0">
                <a:solidFill>
                  <a:schemeClr val="tx1"/>
                </a:solidFill>
              </a:rPr>
              <a:t>Milliarden</a:t>
            </a:r>
            <a:r>
              <a:rPr lang="en-US" b="1" dirty="0" smtClean="0">
                <a:solidFill>
                  <a:schemeClr val="tx1"/>
                </a:solidFill>
              </a:rPr>
              <a:t> Dollar in </a:t>
            </a:r>
            <a:r>
              <a:rPr lang="en-US" b="1" dirty="0" err="1" smtClean="0">
                <a:solidFill>
                  <a:schemeClr val="tx1"/>
                </a:solidFill>
              </a:rPr>
              <a:t>Steueroasen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gebunkert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sind</a:t>
            </a:r>
            <a:r>
              <a:rPr lang="en-US" b="1" dirty="0" smtClean="0">
                <a:solidFill>
                  <a:schemeClr val="tx1"/>
                </a:solidFill>
              </a:rPr>
              <a:t> — 8 </a:t>
            </a:r>
            <a:r>
              <a:rPr lang="en-US" b="1" dirty="0" err="1" smtClean="0">
                <a:solidFill>
                  <a:schemeClr val="tx1"/>
                </a:solidFill>
              </a:rPr>
              <a:t>Prozent</a:t>
            </a:r>
            <a:r>
              <a:rPr lang="en-US" b="1" dirty="0" smtClean="0">
                <a:solidFill>
                  <a:schemeClr val="tx1"/>
                </a:solidFill>
              </a:rPr>
              <a:t> des </a:t>
            </a:r>
            <a:r>
              <a:rPr lang="en-US" b="1" dirty="0" err="1" smtClean="0">
                <a:solidFill>
                  <a:schemeClr val="tx1"/>
                </a:solidFill>
              </a:rPr>
              <a:t>weltweiten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privaten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Vermögens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TJN 2012: $21 000 Mrd. nicht deklariertes privates Finanzvermögen in Offshore Zentren.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692697"/>
            <a:ext cx="7486600" cy="1800199"/>
          </a:xfrm>
        </p:spPr>
        <p:txBody>
          <a:bodyPr/>
          <a:lstStyle/>
          <a:p>
            <a:r>
              <a:rPr lang="de-CH" b="1" dirty="0" smtClean="0"/>
              <a:t>…und unlautere Finanzflüsse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84776" cy="292988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Global Financial </a:t>
            </a:r>
            <a:r>
              <a:rPr lang="de-CH" b="1" dirty="0" err="1" smtClean="0">
                <a:solidFill>
                  <a:schemeClr val="tx1"/>
                </a:solidFill>
              </a:rPr>
              <a:t>Integrity</a:t>
            </a:r>
            <a:r>
              <a:rPr lang="de-CH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Jährlich 2000 Milliarden unlauterer Kapitalflüsse weltweit.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Davon die Hälfte aus Entwicklungsländern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Davon zwei Drittel aus kommerziellen Transaktionen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30616" cy="1368152"/>
          </a:xfrm>
        </p:spPr>
        <p:txBody>
          <a:bodyPr>
            <a:normAutofit fontScale="90000"/>
          </a:bodyPr>
          <a:lstStyle/>
          <a:p>
            <a:r>
              <a:rPr lang="de-CH" sz="4000" b="1" dirty="0" smtClean="0"/>
              <a:t>Schweiz: einer der prominentesten Steueroasen der Welt</a:t>
            </a:r>
            <a:r>
              <a:rPr lang="de-CH" b="1" dirty="0" smtClean="0"/>
              <a:t/>
            </a:r>
            <a:br>
              <a:rPr lang="de-CH" b="1" dirty="0" smtClean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840760" cy="4032448"/>
          </a:xfrm>
        </p:spPr>
        <p:txBody>
          <a:bodyPr>
            <a:noAutofit/>
          </a:bodyPr>
          <a:lstStyle/>
          <a:p>
            <a:endParaRPr lang="de-CH" sz="1800" dirty="0" smtClean="0"/>
          </a:p>
          <a:p>
            <a:pPr algn="l">
              <a:buFont typeface="Wingdings" pitchFamily="2" charset="2"/>
              <a:buChar char="Ø"/>
            </a:pPr>
            <a:r>
              <a:rPr lang="de-CH" sz="1800" b="1" dirty="0" smtClean="0">
                <a:solidFill>
                  <a:schemeClr val="tx1"/>
                </a:solidFill>
              </a:rPr>
              <a:t>Rund 3000 Milliarden ausländische (versteuerte und unversteuerte) Vermögen werden von Banken in der Schweiz verwaltet</a:t>
            </a:r>
          </a:p>
          <a:p>
            <a:pPr algn="l">
              <a:buFont typeface="Wingdings" pitchFamily="2" charset="2"/>
              <a:buChar char="Ø"/>
            </a:pPr>
            <a:endParaRPr lang="de-CH" sz="1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de-CH" sz="1800" b="1" dirty="0" smtClean="0">
                <a:solidFill>
                  <a:schemeClr val="tx1"/>
                </a:solidFill>
              </a:rPr>
              <a:t>Grösster Offshore-Finanzplatz der Welt, Marktanteil 25 -30%</a:t>
            </a:r>
          </a:p>
          <a:p>
            <a:pPr algn="l">
              <a:buFont typeface="Wingdings" pitchFamily="2" charset="2"/>
              <a:buChar char="Ø"/>
            </a:pPr>
            <a:endParaRPr lang="de-CH" sz="1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de-CH" sz="1800" b="1" dirty="0" smtClean="0">
                <a:solidFill>
                  <a:schemeClr val="tx1"/>
                </a:solidFill>
              </a:rPr>
              <a:t>Global Financial </a:t>
            </a:r>
            <a:r>
              <a:rPr lang="de-CH" sz="1800" b="1" dirty="0" err="1" smtClean="0">
                <a:solidFill>
                  <a:schemeClr val="tx1"/>
                </a:solidFill>
              </a:rPr>
              <a:t>Integrity</a:t>
            </a:r>
            <a:r>
              <a:rPr lang="de-CH" sz="1800" b="1" dirty="0" smtClean="0">
                <a:solidFill>
                  <a:schemeClr val="tx1"/>
                </a:solidFill>
              </a:rPr>
              <a:t> (GFI): 1 Billion Dollar gehen jedes Jahr Offshore. Davon fliessen etwa 30% in die Schweiz.</a:t>
            </a:r>
          </a:p>
          <a:p>
            <a:pPr algn="l">
              <a:buFont typeface="Wingdings" pitchFamily="2" charset="2"/>
              <a:buChar char="Ø"/>
            </a:pPr>
            <a:endParaRPr lang="de-CH" sz="1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de-CH" sz="1800" b="1" dirty="0" smtClean="0">
                <a:solidFill>
                  <a:schemeClr val="tx1"/>
                </a:solidFill>
              </a:rPr>
              <a:t>Gesellschaften im globalen Süden verloren 2014 nach Schätzungen des IMF 213 Milliarden Dollar auf Grund der Steuervermeidung von Konzernen. </a:t>
            </a:r>
            <a:r>
              <a:rPr lang="de-CH" sz="1800" b="1" dirty="0" err="1" smtClean="0">
                <a:solidFill>
                  <a:schemeClr val="tx1"/>
                </a:solidFill>
              </a:rPr>
              <a:t>Wieviel</a:t>
            </a:r>
            <a:r>
              <a:rPr lang="de-CH" sz="1800" b="1" dirty="0" smtClean="0">
                <a:solidFill>
                  <a:schemeClr val="tx1"/>
                </a:solidFill>
              </a:rPr>
              <a:t> davon fliesst in die Schweiz?</a:t>
            </a:r>
          </a:p>
          <a:p>
            <a:endParaRPr lang="de-CH" sz="1800" b="1" dirty="0" smtClean="0">
              <a:solidFill>
                <a:schemeClr val="tx1"/>
              </a:solidFill>
            </a:endParaRPr>
          </a:p>
          <a:p>
            <a:r>
              <a:rPr lang="de-CH" sz="1800" b="1" dirty="0" smtClean="0">
                <a:solidFill>
                  <a:schemeClr val="tx1"/>
                </a:solidFill>
              </a:rPr>
              <a:t>.</a:t>
            </a:r>
            <a:endParaRPr lang="de-CH" sz="1800" b="1" i="1" dirty="0" smtClean="0">
              <a:solidFill>
                <a:schemeClr val="tx1"/>
              </a:solidFill>
            </a:endParaRPr>
          </a:p>
          <a:p>
            <a:endParaRPr lang="de-CH" sz="1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Democracy-3.2.2017/Steueroasen/bruno.gurtner@bluewin.ch</a:t>
            </a: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Bildschirmpräsentation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Globale Ungleichheit</vt:lpstr>
      <vt:lpstr>Reich - Arm</vt:lpstr>
      <vt:lpstr>Ursache: Verfehlte Politik</vt:lpstr>
      <vt:lpstr>Versteckte Vermögen…</vt:lpstr>
      <vt:lpstr>…und unlautere Finanzflüsse</vt:lpstr>
      <vt:lpstr>Schweiz: einer der prominentesten Steueroasen der Welt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Globale Ungleichheit</dc:title>
  <dc:creator>Bruno Gurtner</dc:creator>
  <cp:lastModifiedBy>Gurtner</cp:lastModifiedBy>
  <cp:revision>13</cp:revision>
  <dcterms:created xsi:type="dcterms:W3CDTF">2017-02-01T14:08:56Z</dcterms:created>
  <dcterms:modified xsi:type="dcterms:W3CDTF">2017-02-14T13:13:44Z</dcterms:modified>
</cp:coreProperties>
</file>